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144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C885C-A803-477B-98FD-07DA86B5693D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16B60-05A0-402A-8C02-B0B4B09B5BB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97024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5C228-6900-4CA3-BCEC-161749AE7F06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14759-3BBE-461A-823F-6E88E8DF3A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90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811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843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10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283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844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195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57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90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66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87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879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E1E1E-2973-4DEA-8ED5-3FB5BB86A412}" type="datetimeFigureOut">
              <a:rPr lang="ko-KR" altLang="en-US" smtClean="0"/>
              <a:t>2026-02-25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EADBF-F065-44A6-8F5E-F9C0BF2417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73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7500" y="-102324"/>
            <a:ext cx="6262424" cy="878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 smtClean="0"/>
              <a:t>2026</a:t>
            </a:r>
            <a:r>
              <a:rPr lang="ko-KR" altLang="en-US" b="1" dirty="0" smtClean="0"/>
              <a:t>년 </a:t>
            </a:r>
            <a:r>
              <a:rPr lang="ko-KR" altLang="en-US" b="1" dirty="0" err="1" smtClean="0"/>
              <a:t>포라이즌배</a:t>
            </a:r>
            <a:r>
              <a:rPr lang="ko-KR" altLang="en-US" b="1" dirty="0" smtClean="0"/>
              <a:t>  아마추어 팀 대항전</a:t>
            </a:r>
            <a:endParaRPr lang="en-US" altLang="ko-KR" b="1" dirty="0" smtClean="0"/>
          </a:p>
          <a:p>
            <a:pPr algn="ctr">
              <a:lnSpc>
                <a:spcPct val="150000"/>
              </a:lnSpc>
            </a:pPr>
            <a:r>
              <a:rPr lang="ko-KR" altLang="en-US" b="1" dirty="0" smtClean="0"/>
              <a:t> 참가신청서</a:t>
            </a:r>
            <a:endParaRPr lang="en-US" altLang="ko-KR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8723293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b="1" dirty="0" smtClean="0"/>
              <a:t>      신청일 </a:t>
            </a:r>
            <a:r>
              <a:rPr lang="en-US" altLang="ko-KR" sz="1400" b="1" dirty="0" smtClean="0"/>
              <a:t>:  2026 </a:t>
            </a:r>
            <a:r>
              <a:rPr lang="ko-KR" altLang="en-US" sz="1400" b="1" dirty="0" smtClean="0"/>
              <a:t>년          월          일                  신청자</a:t>
            </a:r>
            <a:r>
              <a:rPr lang="en-US" altLang="ko-KR" sz="1200" b="1" dirty="0" smtClean="0"/>
              <a:t>(</a:t>
            </a:r>
            <a:r>
              <a:rPr lang="ko-KR" altLang="en-US" sz="1200" b="1" dirty="0" smtClean="0"/>
              <a:t>조장</a:t>
            </a:r>
            <a:r>
              <a:rPr lang="en-US" altLang="ko-KR" sz="1200" b="1" dirty="0" smtClean="0"/>
              <a:t>)</a:t>
            </a:r>
            <a:r>
              <a:rPr lang="ko-KR" altLang="en-US" sz="1200" b="1" dirty="0" smtClean="0"/>
              <a:t> </a:t>
            </a:r>
            <a:r>
              <a:rPr lang="en-US" altLang="ko-KR" sz="1400" b="1" dirty="0" smtClean="0"/>
              <a:t>:                     </a:t>
            </a:r>
            <a:r>
              <a:rPr lang="ko-KR" altLang="en-US" sz="1400" b="1" dirty="0" smtClean="0"/>
              <a:t>     </a:t>
            </a:r>
            <a:r>
              <a:rPr lang="en-US" altLang="ko-KR" sz="1400" b="1" dirty="0" smtClean="0"/>
              <a:t>        (</a:t>
            </a:r>
            <a:r>
              <a:rPr lang="ko-KR" altLang="en-US" sz="1400" b="1" dirty="0" smtClean="0"/>
              <a:t>서명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2" name="직사각형 1"/>
          <p:cNvSpPr/>
          <p:nvPr/>
        </p:nvSpPr>
        <p:spPr>
          <a:xfrm>
            <a:off x="317500" y="666464"/>
            <a:ext cx="63309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b="1" u="sng" dirty="0" smtClean="0">
                <a:latin typeface="+mn-ea"/>
              </a:rPr>
              <a:t>대회일 </a:t>
            </a:r>
            <a:r>
              <a:rPr lang="en-US" altLang="ko-KR" sz="1400" b="1" u="sng" dirty="0">
                <a:latin typeface="+mn-ea"/>
              </a:rPr>
              <a:t>: 2026</a:t>
            </a:r>
            <a:r>
              <a:rPr lang="ko-KR" altLang="en-US" sz="1400" b="1" u="sng" dirty="0">
                <a:latin typeface="+mn-ea"/>
              </a:rPr>
              <a:t>년 </a:t>
            </a:r>
            <a:r>
              <a:rPr lang="en-US" altLang="ko-KR" sz="1400" b="1" u="sng" dirty="0" smtClean="0">
                <a:latin typeface="+mn-ea"/>
              </a:rPr>
              <a:t>03</a:t>
            </a:r>
            <a:r>
              <a:rPr lang="ko-KR" altLang="en-US" sz="1400" b="1" u="sng" dirty="0" smtClean="0">
                <a:latin typeface="+mn-ea"/>
              </a:rPr>
              <a:t>월 </a:t>
            </a:r>
            <a:r>
              <a:rPr lang="en-US" altLang="ko-KR" sz="1400" b="1" u="sng" dirty="0" smtClean="0">
                <a:latin typeface="+mn-ea"/>
              </a:rPr>
              <a:t>24</a:t>
            </a:r>
            <a:r>
              <a:rPr lang="ko-KR" altLang="en-US" sz="1400" b="1" u="sng" dirty="0" smtClean="0">
                <a:latin typeface="+mn-ea"/>
              </a:rPr>
              <a:t>일 </a:t>
            </a:r>
            <a:r>
              <a:rPr lang="en-US" altLang="ko-KR" sz="1400" b="1" u="sng" dirty="0" smtClean="0">
                <a:latin typeface="+mn-ea"/>
              </a:rPr>
              <a:t>(</a:t>
            </a:r>
            <a:r>
              <a:rPr lang="ko-KR" altLang="en-US" sz="1400" b="1" u="sng" dirty="0" smtClean="0">
                <a:latin typeface="+mn-ea"/>
              </a:rPr>
              <a:t>화요일</a:t>
            </a:r>
            <a:r>
              <a:rPr lang="en-US" altLang="ko-KR" sz="1400" b="1" u="sng" dirty="0" smtClean="0">
                <a:latin typeface="+mn-ea"/>
              </a:rPr>
              <a:t>)</a:t>
            </a:r>
            <a:endParaRPr lang="en-US" altLang="ko-KR" sz="1400" b="1" u="sng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284659"/>
              </p:ext>
            </p:extLst>
          </p:nvPr>
        </p:nvGraphicFramePr>
        <p:xfrm>
          <a:off x="190500" y="1069262"/>
          <a:ext cx="6448424" cy="1590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340">
                  <a:extLst>
                    <a:ext uri="{9D8B030D-6E8A-4147-A177-3AD203B41FA5}">
                      <a16:colId xmlns:a16="http://schemas.microsoft.com/office/drawing/2014/main" val="1882359881"/>
                    </a:ext>
                  </a:extLst>
                </a:gridCol>
                <a:gridCol w="1408271">
                  <a:extLst>
                    <a:ext uri="{9D8B030D-6E8A-4147-A177-3AD203B41FA5}">
                      <a16:colId xmlns:a16="http://schemas.microsoft.com/office/drawing/2014/main" val="960725491"/>
                    </a:ext>
                  </a:extLst>
                </a:gridCol>
                <a:gridCol w="1408271">
                  <a:extLst>
                    <a:ext uri="{9D8B030D-6E8A-4147-A177-3AD203B41FA5}">
                      <a16:colId xmlns:a16="http://schemas.microsoft.com/office/drawing/2014/main" val="207622408"/>
                    </a:ext>
                  </a:extLst>
                </a:gridCol>
                <a:gridCol w="1408271">
                  <a:extLst>
                    <a:ext uri="{9D8B030D-6E8A-4147-A177-3AD203B41FA5}">
                      <a16:colId xmlns:a16="http://schemas.microsoft.com/office/drawing/2014/main" val="3223030734"/>
                    </a:ext>
                  </a:extLst>
                </a:gridCol>
                <a:gridCol w="1408271">
                  <a:extLst>
                    <a:ext uri="{9D8B030D-6E8A-4147-A177-3AD203B41FA5}">
                      <a16:colId xmlns:a16="http://schemas.microsoft.com/office/drawing/2014/main" val="952484244"/>
                    </a:ext>
                  </a:extLst>
                </a:gridCol>
              </a:tblGrid>
              <a:tr h="318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팀 명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지 역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4709323"/>
                  </a:ext>
                </a:extLst>
              </a:tr>
              <a:tr h="318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성 명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5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조장</a:t>
                      </a:r>
                      <a:r>
                        <a:rPr lang="en-US" altLang="ko-KR" sz="105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523460"/>
                  </a:ext>
                </a:extLst>
              </a:tr>
              <a:tr h="318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성 별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남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49207"/>
                  </a:ext>
                </a:extLst>
              </a:tr>
              <a:tr h="318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생년월일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6975805"/>
                  </a:ext>
                </a:extLst>
              </a:tr>
              <a:tr h="3181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연락처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010 -       -          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010 -       -          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010 -       -          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010 -       -          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895960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897429"/>
              </p:ext>
            </p:extLst>
          </p:nvPr>
        </p:nvGraphicFramePr>
        <p:xfrm>
          <a:off x="190500" y="2669462"/>
          <a:ext cx="6448424" cy="6118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087">
                  <a:extLst>
                    <a:ext uri="{9D8B030D-6E8A-4147-A177-3AD203B41FA5}">
                      <a16:colId xmlns:a16="http://schemas.microsoft.com/office/drawing/2014/main" val="2864415674"/>
                    </a:ext>
                  </a:extLst>
                </a:gridCol>
                <a:gridCol w="2095352">
                  <a:extLst>
                    <a:ext uri="{9D8B030D-6E8A-4147-A177-3AD203B41FA5}">
                      <a16:colId xmlns:a16="http://schemas.microsoft.com/office/drawing/2014/main" val="2894588950"/>
                    </a:ext>
                  </a:extLst>
                </a:gridCol>
                <a:gridCol w="1147266">
                  <a:extLst>
                    <a:ext uri="{9D8B030D-6E8A-4147-A177-3AD203B41FA5}">
                      <a16:colId xmlns:a16="http://schemas.microsoft.com/office/drawing/2014/main" val="3220106471"/>
                    </a:ext>
                  </a:extLst>
                </a:gridCol>
                <a:gridCol w="2282719">
                  <a:extLst>
                    <a:ext uri="{9D8B030D-6E8A-4147-A177-3AD203B41FA5}">
                      <a16:colId xmlns:a16="http://schemas.microsoft.com/office/drawing/2014/main" val="3272324436"/>
                    </a:ext>
                  </a:extLst>
                </a:gridCol>
              </a:tblGrid>
              <a:tr h="1107828">
                <a:tc gridSpan="4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 ○ 신청 기간 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: 2026. 02. 24 ~ 2026. 03. 19 (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선착순 마감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○ 참  가  비 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없음</a:t>
                      </a:r>
                      <a:endParaRPr lang="en-US" altLang="ko-KR" sz="1200" b="1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○ 참가 확정 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참가신청서 접수 후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 조장을 통해 접수 번호 문자 회신</a:t>
                      </a:r>
                      <a:endParaRPr lang="en-US" altLang="ko-KR" sz="1200" b="1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○ 참가 특전 </a:t>
                      </a:r>
                      <a:r>
                        <a:rPr lang="en-US" altLang="ko-KR" sz="1200" b="1" baseline="0" dirty="0" smtClean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접수 확정 시 연습 라운드 할인 쿠폰 메시지 발송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9207991"/>
                  </a:ext>
                </a:extLst>
              </a:tr>
              <a:tr h="2757410">
                <a:tc gridSpan="4"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ko-KR" altLang="en-US" sz="1200" b="1" dirty="0" smtClean="0"/>
                        <a:t>◆</a:t>
                      </a:r>
                      <a:r>
                        <a:rPr lang="ko-KR" altLang="en-US" sz="1200" b="1" baseline="0" dirty="0" smtClean="0">
                          <a:latin typeface="+mn-ea"/>
                          <a:ea typeface="+mn-ea"/>
                        </a:rPr>
                        <a:t> 참가자 서약 및 동의</a:t>
                      </a:r>
                      <a:endParaRPr lang="en-US" altLang="ko-KR" sz="1200" b="1" baseline="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상기 본인은 대한골프협회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골프규칙과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포라이즌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로컬룰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및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대회요강을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성실히 준수할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것을 서약하며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상기와 같이 대회 참가를 신청합니다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-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본인은 부정행위 및 아마추어 정신에 반하는 일체의 행위를 하지 않으며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이를 위반할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경우 대회 실격 및 차기 대회 참가 제한 조치에 동의합니다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천재지변 또는 불가피한 사유 발생 시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대회 일정 및 요강은 주최측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포라이즌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의 판단에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따라 변경될 수 있음에 동의합니다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경기 중 발생하는 부상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사고 등 안전사고에 대하여 주최측은 고의 또는 중과실이 없는 한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책임을 지지 않음에 동의합니다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대회 진행 중 촬영된 사진 및 영상은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포라이즌의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홍보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기록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자료 활용 목적으로 사용 될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수 있음에 동의합니다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  <a:endParaRPr lang="en-US" altLang="ko-KR" sz="1200" baseline="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953424"/>
                  </a:ext>
                </a:extLst>
              </a:tr>
              <a:tr h="1624610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b="1" dirty="0" smtClean="0"/>
                        <a:t>◆ 개인정보 수집</a:t>
                      </a:r>
                      <a:r>
                        <a:rPr lang="en-US" altLang="ko-KR" sz="1200" b="1" dirty="0" smtClean="0"/>
                        <a:t>·</a:t>
                      </a:r>
                      <a:r>
                        <a:rPr lang="ko-KR" altLang="en-US" sz="1200" b="1" dirty="0" smtClean="0"/>
                        <a:t>이용 동의 </a:t>
                      </a:r>
                      <a:r>
                        <a:rPr lang="en-US" altLang="ko-KR" sz="1200" b="1" dirty="0" smtClean="0"/>
                        <a:t>(</a:t>
                      </a:r>
                      <a:r>
                        <a:rPr lang="ko-KR" altLang="en-US" sz="1200" b="1" dirty="0" smtClean="0"/>
                        <a:t>필수</a:t>
                      </a:r>
                      <a:r>
                        <a:rPr lang="en-US" altLang="ko-KR" sz="1200" b="1" dirty="0" smtClean="0"/>
                        <a:t>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200" dirty="0" smtClean="0"/>
                        <a:t> 개인정보보호법 제</a:t>
                      </a:r>
                      <a:r>
                        <a:rPr lang="en-US" altLang="ko-KR" sz="1200" dirty="0" smtClean="0"/>
                        <a:t>15</a:t>
                      </a:r>
                      <a:r>
                        <a:rPr lang="ko-KR" altLang="en-US" sz="1200" dirty="0" smtClean="0"/>
                        <a:t>조 제</a:t>
                      </a:r>
                      <a:r>
                        <a:rPr lang="en-US" altLang="ko-KR" sz="1200" dirty="0" smtClean="0"/>
                        <a:t>1</a:t>
                      </a:r>
                      <a:r>
                        <a:rPr lang="ko-KR" altLang="en-US" sz="1200" dirty="0" smtClean="0"/>
                        <a:t>항에 의거하여 본인은 대회 참가 접수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경기 운영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공지 및 결과 안내를 목적으로 성명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생년월일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연락처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주소 등 개인정보를 수집</a:t>
                      </a:r>
                      <a:r>
                        <a:rPr lang="en-US" altLang="ko-KR" sz="1200" dirty="0" smtClean="0"/>
                        <a:t>·</a:t>
                      </a:r>
                      <a:r>
                        <a:rPr lang="ko-KR" altLang="en-US" sz="1200" dirty="0" smtClean="0"/>
                        <a:t>이용하는 것에 동의합니다</a:t>
                      </a:r>
                      <a:r>
                        <a:rPr lang="en-US" altLang="ko-KR" sz="1200" dirty="0" smtClean="0"/>
                        <a:t>.</a:t>
                      </a:r>
                      <a:br>
                        <a:rPr lang="en-US" altLang="ko-KR" sz="1200" dirty="0" smtClean="0"/>
                      </a:br>
                      <a:r>
                        <a:rPr lang="ko-KR" altLang="en-US" sz="1200" dirty="0" smtClean="0"/>
                        <a:t>수집된 개인정보는 </a:t>
                      </a:r>
                      <a:r>
                        <a:rPr lang="ko-KR" altLang="en-US" sz="1200" b="1" dirty="0" smtClean="0"/>
                        <a:t>대회 종료 후 </a:t>
                      </a:r>
                      <a:r>
                        <a:rPr lang="en-US" altLang="ko-KR" sz="1200" b="1" dirty="0" smtClean="0"/>
                        <a:t>1</a:t>
                      </a:r>
                      <a:r>
                        <a:rPr lang="ko-KR" altLang="en-US" sz="1200" b="1" dirty="0" smtClean="0"/>
                        <a:t>년간 보관 후 관련 법령에 따라 파기</a:t>
                      </a:r>
                      <a:r>
                        <a:rPr lang="ko-KR" altLang="en-US" sz="1200" dirty="0" smtClean="0"/>
                        <a:t>됩니다</a:t>
                      </a:r>
                      <a:r>
                        <a:rPr lang="en-US" altLang="ko-KR" sz="1200" dirty="0" smtClean="0"/>
                        <a:t>.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※ </a:t>
                      </a:r>
                      <a:r>
                        <a:rPr lang="ko-KR" altLang="en-US" sz="1100" dirty="0" smtClean="0"/>
                        <a:t>개인정보 수집</a:t>
                      </a:r>
                      <a:r>
                        <a:rPr lang="en-US" altLang="ko-KR" sz="1100" dirty="0" smtClean="0"/>
                        <a:t>·</a:t>
                      </a:r>
                      <a:r>
                        <a:rPr lang="ko-KR" altLang="en-US" sz="1100" dirty="0" smtClean="0"/>
                        <a:t>이용에 동의하지 않을 경우 대회 참가가 제한될 수 있습니다</a:t>
                      </a:r>
                      <a:r>
                        <a:rPr lang="en-US" altLang="ko-KR" sz="1100" dirty="0" smtClean="0"/>
                        <a:t>.</a:t>
                      </a:r>
                    </a:p>
                    <a:p>
                      <a:endParaRPr lang="en-US" altLang="ko-KR" sz="1200" dirty="0" smtClean="0"/>
                    </a:p>
                    <a:p>
                      <a:r>
                        <a:rPr lang="ko-KR" altLang="en-US" sz="1200" b="1" dirty="0" smtClean="0"/>
                        <a:t>                                                                                            </a:t>
                      </a:r>
                      <a:r>
                        <a:rPr lang="ko-KR" altLang="en-US" sz="1300" b="1" dirty="0" smtClean="0"/>
                        <a:t>□ 개인정보 수집 및 이용에 동의합니다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522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300</Words>
  <Application>Microsoft Office PowerPoint</Application>
  <PresentationFormat>화면 슬라이드 쇼(4:3)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활</cp:lastModifiedBy>
  <cp:revision>18</cp:revision>
  <cp:lastPrinted>2026-01-10T08:32:42Z</cp:lastPrinted>
  <dcterms:created xsi:type="dcterms:W3CDTF">2026-01-10T06:55:29Z</dcterms:created>
  <dcterms:modified xsi:type="dcterms:W3CDTF">2026-02-25T12:59:28Z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2">
    <vt:lpwstr>eyJub2RlMSI6eyJkc2QiOiIwMTAwMDAwMDAwMDAyNDI1IiwibG9nVGltZSI6IjIwMjYtMDItMjBUMDg6NDA6MzZaIiwicElEIjoxLCJ0cmFjZUlkIjoiN0I4MUI1MThDMzAxNDExM0EyNjU2QTFFMjY0MjU5M0IiLCJ1c2VyQ29kZSI6Imh3YWwifSwibm9kZTIiOnsiZHNkIjoiMDEwMDAwMDAwMDAwMjQyNSIsImxvZ1RpbWUiOiIyMDI2LTAyLTIwVDA4OjQwOjM2WiIsInBJRCI6MSwidHJhY2VJZCI6IjdCODFCNTE4QzMwMTQxMTNBMjY1NkExRTI2NDI1OTNCIiwidXNlckNvZGUiOiJod2FsIn0sIm5vZGUzIjp7ImRzZCI6IjAxMDAwMDAwMDAwMDI0MjUiLCJsb2dUaW1lIjoiMjAyNi0wMi0yNVQxMjo1Nzo1MFoiLCJwSUQiOjEsInByb2Nlc3NOYW1lIjoiUE9XRVJQTlQuRVhFIiwidHJhY2VJZCI6IkY3NzUxQUYzNkM0MzQwRDVCNzI0REFGQTJDMDdGRjRCIiwidXNlckNvZGUiOiJod2FsIn0sIm5vZGU0Ijp7ImRzZCI6IjAxMDAwMDAwMDAwMDI0MjUiLCJsb2dUaW1lIjoiMjAyNi0wMi0yNVQxMjo1OToyMVoiLCJwSUQiOjEsInByb2Nlc3NOYW1lIjoiUE9XRVJQTlQuRVhFIiwidHJhY2VJZCI6Ijk5REE2QUJDMkZGMDQ3NzY4RUJFMkJGQTYyNzc3QzA5IiwidXNlckNvZGUiOiJod2FsIn0sIm5vZGU1Ijp7ImRzZCI6IjAwMDAwMDAwMDAwMDAwMDAiLCJsb2dUaW1lIjoiMjAyNi0wMi0yNVQxMzowMzowN1oiLCJwSUQiOjIwNDgsInByb2Nlc3NJZCI6MTM4MzYsInByb2Nlc3NOYW1lIjoiUE9XRVJQTlQuRVhFIiwidHJhY2VJZCI6IkU0NjJEMEUzMTRDMDREQjFCQjg0QjU0MTE3NjE3NjY3IiwidXNlckNvZGUiOiJod2FsIn0sIm5vZGVDb3VudCI6NH0=</vt:lpwstr>
  </property>
</Properties>
</file>